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69" r:id="rId4"/>
    <p:sldId id="270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590C"/>
    <a:srgbClr val="BB6700"/>
    <a:srgbClr val="E2AD00"/>
    <a:srgbClr val="FF9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64"/>
  </p:normalViewPr>
  <p:slideViewPr>
    <p:cSldViewPr snapToGrid="0" snapToObjects="1">
      <p:cViewPr varScale="1">
        <p:scale>
          <a:sx n="116" d="100"/>
          <a:sy n="116" d="100"/>
        </p:scale>
        <p:origin x="4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rgbClr val="E2AD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8CE94F-7B96-2098-30A8-CC5CF0E936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1513" y="802298"/>
            <a:ext cx="9413339" cy="2541431"/>
          </a:xfrm>
          <a:gradFill flip="none" rotWithShape="1">
            <a:gsLst>
              <a:gs pos="0">
                <a:srgbClr val="E2AD00">
                  <a:tint val="66000"/>
                  <a:satMod val="160000"/>
                </a:srgbClr>
              </a:gs>
              <a:gs pos="50000">
                <a:srgbClr val="E2AD00">
                  <a:tint val="44500"/>
                  <a:satMod val="160000"/>
                </a:srgbClr>
              </a:gs>
              <a:gs pos="100000">
                <a:srgbClr val="E2AD00">
                  <a:tint val="23500"/>
                  <a:satMod val="160000"/>
                </a:srgbClr>
              </a:gs>
            </a:gsLst>
            <a:lin ang="13500000" scaled="1"/>
            <a:tileRect/>
          </a:gra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>
            <a:normAutofit/>
          </a:bodyPr>
          <a:lstStyle/>
          <a:p>
            <a:pPr algn="ctr"/>
            <a:r>
              <a:rPr lang="x-none" sz="4400" b="1" i="1" dirty="0">
                <a:solidFill>
                  <a:srgbClr val="B059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Дисципліни за вибором </a:t>
            </a:r>
            <a:br>
              <a:rPr lang="x-none" sz="4400" b="1" dirty="0">
                <a:solidFill>
                  <a:srgbClr val="B0590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x-none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спеціальностей </a:t>
            </a:r>
            <a:br>
              <a:rPr lang="x-none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x-none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035 Філологія та 014 Середня освіта</a:t>
            </a:r>
            <a:br>
              <a:rPr lang="x-none" sz="2800"/>
            </a:br>
            <a:r>
              <a:rPr lang="uk-UA" sz="2800" b="1" dirty="0">
                <a:solidFill>
                  <a:schemeClr val="accent2">
                    <a:lumMod val="50000"/>
                  </a:schemeClr>
                </a:solidFill>
              </a:rPr>
              <a:t>ДРУГИЙ</a:t>
            </a:r>
            <a:r>
              <a:rPr lang="x-none" sz="2800" b="1">
                <a:solidFill>
                  <a:schemeClr val="accent2">
                    <a:lumMod val="50000"/>
                  </a:schemeClr>
                </a:solidFill>
              </a:rPr>
              <a:t> </a:t>
            </a:r>
            <a:br>
              <a:rPr lang="x-none" sz="2800" b="1">
                <a:solidFill>
                  <a:schemeClr val="accent2">
                    <a:lumMod val="50000"/>
                  </a:schemeClr>
                </a:solidFill>
              </a:rPr>
            </a:br>
            <a:r>
              <a:rPr lang="x-none" sz="2800" b="1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uk-UA" sz="2800" b="1" dirty="0">
                <a:solidFill>
                  <a:schemeClr val="accent2">
                    <a:lumMod val="50000"/>
                  </a:schemeClr>
                </a:solidFill>
              </a:rPr>
              <a:t>МАГІСТЕРСЬКИ</a:t>
            </a:r>
            <a:r>
              <a:rPr lang="x-none" sz="2800" b="1">
                <a:solidFill>
                  <a:schemeClr val="accent2">
                    <a:lumMod val="50000"/>
                  </a:schemeClr>
                </a:solidFill>
              </a:rPr>
              <a:t>й</a:t>
            </a:r>
            <a:r>
              <a:rPr lang="x-none" sz="2800" b="1" dirty="0">
                <a:solidFill>
                  <a:schemeClr val="accent2">
                    <a:lumMod val="50000"/>
                  </a:schemeClr>
                </a:solidFill>
              </a:rPr>
              <a:t>) рівень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B7F444C-A646-2052-FFA2-B5673B5381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798034"/>
          </a:xfrm>
          <a:pattFill prst="shingle">
            <a:fgClr>
              <a:srgbClr val="E2AD00"/>
            </a:fgClr>
            <a:bgClr>
              <a:schemeClr val="bg1"/>
            </a:bgClr>
          </a:pattFill>
        </p:spPr>
        <p:txBody>
          <a:bodyPr/>
          <a:lstStyle/>
          <a:p>
            <a:pPr algn="ctr"/>
            <a:endParaRPr lang="ru-RU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i="1" dirty="0">
                <a:solidFill>
                  <a:srgbClr val="FF9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x-none" b="1" i="1" dirty="0">
                <a:solidFill>
                  <a:srgbClr val="FF9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афедра іспанської та французької філології</a:t>
            </a:r>
          </a:p>
          <a:p>
            <a:pPr algn="ctr"/>
            <a:r>
              <a:rPr lang="x-none" b="1" i="1">
                <a:solidFill>
                  <a:srgbClr val="FF9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b="1" i="1" dirty="0">
                <a:solidFill>
                  <a:srgbClr val="FF9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ІСПАНСЬКА</a:t>
            </a:r>
            <a:r>
              <a:rPr lang="x-none" b="1" i="1">
                <a:solidFill>
                  <a:srgbClr val="FF9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мова</a:t>
            </a:r>
            <a:r>
              <a:rPr lang="uk-UA" b="1" i="1" dirty="0">
                <a:solidFill>
                  <a:srgbClr val="FF9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як перша іноземна</a:t>
            </a:r>
            <a:r>
              <a:rPr lang="x-none" b="1" i="1">
                <a:solidFill>
                  <a:srgbClr val="FF9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x-none" b="1" i="1" dirty="0">
              <a:solidFill>
                <a:srgbClr val="FF96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x-none" b="1" i="1" dirty="0">
              <a:solidFill>
                <a:srgbClr val="FF963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818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4A44EC-9556-CE99-EC7E-2A62E18B6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5913" y="341524"/>
            <a:ext cx="9529762" cy="1115801"/>
          </a:xfrm>
          <a:pattFill prst="pct60">
            <a:fgClr>
              <a:srgbClr val="E2AD00"/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pPr algn="ctr"/>
            <a:r>
              <a:rPr lang="uk-UA" sz="2800" b="1" i="1" dirty="0">
                <a:solidFill>
                  <a:srgbClr val="B0590C"/>
                </a:solidFill>
              </a:rPr>
              <a:t>Актуальні проблеми Лінгвістики тексту </a:t>
            </a:r>
            <a:br>
              <a:rPr lang="uk-UA" sz="28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</a:t>
            </a:r>
            <a:r>
              <a:rPr lang="uk-UA" sz="1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кредити Е</a:t>
            </a:r>
            <a:r>
              <a:rPr lang="en-US" sz="1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CTS</a:t>
            </a:r>
            <a:r>
              <a:rPr lang="uk-UA" sz="1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90 год.</a:t>
            </a:r>
            <a:br>
              <a:rPr lang="uk-UA" sz="1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</a:t>
            </a:r>
            <a:r>
              <a:rPr lang="uk-UA" sz="2000" b="1" dirty="0">
                <a:solidFill>
                  <a:srgbClr val="FF9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2000" b="1" dirty="0" err="1">
                <a:solidFill>
                  <a:srgbClr val="FF9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К.ф.н</a:t>
            </a:r>
            <a:r>
              <a:rPr lang="uk-UA" sz="2000" b="1" dirty="0">
                <a:solidFill>
                  <a:srgbClr val="FF9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ДОЦ. НАВАРЕНКО І. А.)</a:t>
            </a:r>
            <a:br>
              <a:rPr lang="x-none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x-non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13BFE2-BBCE-F577-0C11-2BAA992FF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15732"/>
            <a:ext cx="10944225" cy="3670693"/>
          </a:xfrm>
          <a:pattFill prst="dotDmnd">
            <a:fgClr>
              <a:srgbClr val="E2AD00"/>
            </a:fgClr>
            <a:bgClr>
              <a:schemeClr val="bg1"/>
            </a:bgClr>
          </a:pattFill>
        </p:spPr>
        <p:txBody>
          <a:bodyPr>
            <a:normAutofit fontScale="92500" lnSpcReduction="20000"/>
          </a:bodyPr>
          <a:lstStyle/>
          <a:p>
            <a:pPr algn="just"/>
            <a:r>
              <a:rPr lang="uk-UA" sz="1900" b="1" dirty="0">
                <a:solidFill>
                  <a:srgbClr val="C00000"/>
                </a:solidFill>
              </a:rPr>
              <a:t>формування </a:t>
            </a:r>
            <a:r>
              <a:rPr lang="uk-UA" sz="1900" b="1" dirty="0" err="1">
                <a:solidFill>
                  <a:srgbClr val="C00000"/>
                </a:solidFill>
              </a:rPr>
              <a:t>компетентностей</a:t>
            </a:r>
            <a:r>
              <a:rPr lang="uk-UA" sz="1900" b="1" dirty="0">
                <a:solidFill>
                  <a:srgbClr val="C00000"/>
                </a:solidFill>
              </a:rPr>
              <a:t>, спрямованих на вміння проникати в глибинну сутність тексту як самостійної лінгвістичної одиниці; віднаходити в ньому дискурсивні маркери, визначати інформаційну складову, вміти характеризувати його </a:t>
            </a:r>
            <a:r>
              <a:rPr lang="uk-UA" sz="1900" b="1" dirty="0" err="1">
                <a:solidFill>
                  <a:srgbClr val="C00000"/>
                </a:solidFill>
              </a:rPr>
              <a:t>ідейно</a:t>
            </a:r>
            <a:r>
              <a:rPr lang="uk-UA" sz="1900" b="1" dirty="0">
                <a:solidFill>
                  <a:srgbClr val="C00000"/>
                </a:solidFill>
              </a:rPr>
              <a:t>-естетичний, емоційний впливи на свідомість читача, вилучати з твору всі пласти закладеної в ньому експліцитної й імпліцитної інформації;</a:t>
            </a:r>
          </a:p>
          <a:p>
            <a:pPr algn="just"/>
            <a:r>
              <a:rPr lang="uk-UA" sz="1900" b="1" dirty="0">
                <a:solidFill>
                  <a:srgbClr val="C00000"/>
                </a:solidFill>
              </a:rPr>
              <a:t>розвиток креативного мислення, знань і вмінь їхнього застосовування у практичній діяльності у сфері майбутньої спеціальності;</a:t>
            </a:r>
            <a:endParaRPr lang="ru-UA" sz="1900" b="1" dirty="0">
              <a:solidFill>
                <a:srgbClr val="C00000"/>
              </a:solidFill>
            </a:endParaRPr>
          </a:p>
          <a:p>
            <a:pPr algn="just"/>
            <a:r>
              <a:rPr lang="uk-UA" sz="1900" b="1" dirty="0">
                <a:solidFill>
                  <a:srgbClr val="C00000"/>
                </a:solidFill>
              </a:rPr>
              <a:t>розвиток знань про формальні і семантичні закономірності будови тексту, логічні і структурні особливості текстів різних жанрів, </a:t>
            </a:r>
            <a:r>
              <a:rPr lang="uk-UA" sz="1900" b="1" dirty="0" err="1">
                <a:solidFill>
                  <a:srgbClr val="C00000"/>
                </a:solidFill>
              </a:rPr>
              <a:t>мовні</a:t>
            </a:r>
            <a:r>
              <a:rPr lang="uk-UA" sz="1900" b="1" dirty="0">
                <a:solidFill>
                  <a:srgbClr val="C00000"/>
                </a:solidFill>
              </a:rPr>
              <a:t> засоби реалізації стратегій і тактик вираження інформації;</a:t>
            </a:r>
            <a:endParaRPr lang="ru-UA" sz="1900" b="1" dirty="0">
              <a:solidFill>
                <a:srgbClr val="C00000"/>
              </a:solidFill>
            </a:endParaRPr>
          </a:p>
          <a:p>
            <a:pPr algn="just"/>
            <a:r>
              <a:rPr lang="uk-UA" sz="1900" b="1" dirty="0">
                <a:solidFill>
                  <a:srgbClr val="C00000"/>
                </a:solidFill>
              </a:rPr>
              <a:t>систематизація існуючих традицій у вивченні тексту і дискурсу: традиційна європейська лінгвістика тексту, іспанська школа вивчення дискурсу, англо-американська школа аналізу дискурсу;</a:t>
            </a:r>
          </a:p>
          <a:p>
            <a:pPr algn="just"/>
            <a:r>
              <a:rPr lang="uk-UA" sz="1900" b="1" dirty="0">
                <a:solidFill>
                  <a:srgbClr val="C00000"/>
                </a:solidFill>
              </a:rPr>
              <a:t>підсумкова форма оцінювання - залік.</a:t>
            </a:r>
            <a:endParaRPr lang="ru-UA" sz="19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546218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4A44EC-9556-CE99-EC7E-2A62E18B6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5913" y="341523"/>
            <a:ext cx="9529762" cy="1344057"/>
          </a:xfrm>
          <a:pattFill prst="pct60">
            <a:fgClr>
              <a:srgbClr val="E2AD00"/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uk-UA" b="1" i="1" dirty="0" err="1">
                <a:solidFill>
                  <a:srgbClr val="B0590C"/>
                </a:solidFill>
              </a:rPr>
              <a:t>Дискурсологія</a:t>
            </a:r>
            <a:r>
              <a:rPr lang="uk-UA" b="1" i="1" dirty="0">
                <a:solidFill>
                  <a:srgbClr val="B0590C"/>
                </a:solidFill>
              </a:rPr>
              <a:t> текстів різних жанрів </a:t>
            </a:r>
            <a:br>
              <a:rPr lang="uk-UA" b="1" i="1" dirty="0">
                <a:solidFill>
                  <a:srgbClr val="B0590C"/>
                </a:solidFill>
              </a:rPr>
            </a:br>
            <a:r>
              <a:rPr lang="uk-UA" b="1" i="1" dirty="0">
                <a:solidFill>
                  <a:srgbClr val="B0590C"/>
                </a:solidFill>
              </a:rPr>
              <a:t>                                                         </a:t>
            </a:r>
            <a:r>
              <a:rPr lang="uk-UA" sz="1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кредити Е</a:t>
            </a:r>
            <a:r>
              <a:rPr lang="en-US" sz="1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CTS</a:t>
            </a:r>
            <a:r>
              <a:rPr lang="uk-UA" sz="1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90 год.</a:t>
            </a:r>
            <a:br>
              <a:rPr lang="uk-UA" sz="1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</a:t>
            </a:r>
            <a:r>
              <a:rPr lang="uk-UA" sz="2000" b="1" dirty="0">
                <a:solidFill>
                  <a:srgbClr val="FF9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2000" b="1" dirty="0" err="1">
                <a:solidFill>
                  <a:srgbClr val="FF9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К.ф.н</a:t>
            </a:r>
            <a:r>
              <a:rPr lang="uk-UA" sz="2000" b="1" dirty="0">
                <a:solidFill>
                  <a:srgbClr val="FF9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ДОЦ. НАВАРЕНКО І. А.)</a:t>
            </a:r>
            <a:br>
              <a:rPr lang="x-none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x-non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13BFE2-BBCE-F577-0C11-2BAA992FF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8" y="1916936"/>
            <a:ext cx="10944225" cy="3747718"/>
          </a:xfrm>
          <a:pattFill prst="dotDmnd">
            <a:fgClr>
              <a:srgbClr val="E2AD00"/>
            </a:fgClr>
            <a:bgClr>
              <a:schemeClr val="bg1"/>
            </a:bgClr>
          </a:pattFill>
        </p:spPr>
        <p:txBody>
          <a:bodyPr>
            <a:normAutofit fontScale="77500" lnSpcReduction="20000"/>
          </a:bodyPr>
          <a:lstStyle/>
          <a:p>
            <a:pPr algn="just"/>
            <a:r>
              <a:rPr lang="uk-UA" sz="2300" b="1" dirty="0">
                <a:solidFill>
                  <a:srgbClr val="C00000"/>
                </a:solidFill>
              </a:rPr>
              <a:t>формування </a:t>
            </a:r>
            <a:r>
              <a:rPr lang="uk-UA" sz="2300" b="1" dirty="0" err="1">
                <a:solidFill>
                  <a:srgbClr val="C00000"/>
                </a:solidFill>
              </a:rPr>
              <a:t>компетентностей</a:t>
            </a:r>
            <a:r>
              <a:rPr lang="uk-UA" sz="2300" b="1" dirty="0">
                <a:solidFill>
                  <a:srgbClr val="C00000"/>
                </a:solidFill>
              </a:rPr>
              <a:t>, спрямованих на вміння проникати у сутність тексту як самостійної лінгвістичної одиниці; віднаходити в ньому дискурсивні маркери, визначати інформаційну складову, вміти характеризувати його </a:t>
            </a:r>
            <a:r>
              <a:rPr lang="uk-UA" sz="2300" b="1" dirty="0" err="1">
                <a:solidFill>
                  <a:srgbClr val="C00000"/>
                </a:solidFill>
              </a:rPr>
              <a:t>ідейно</a:t>
            </a:r>
            <a:r>
              <a:rPr lang="uk-UA" sz="2300" b="1" dirty="0">
                <a:solidFill>
                  <a:srgbClr val="C00000"/>
                </a:solidFill>
              </a:rPr>
              <a:t>-естетичний, емоційний впливи на свідомість читача, вилучати з твору всі пласти закладеної в ньому експліцитної й імпліцитної інформації;</a:t>
            </a:r>
          </a:p>
          <a:p>
            <a:pPr algn="just"/>
            <a:r>
              <a:rPr lang="uk-UA" sz="2300" b="1" dirty="0">
                <a:solidFill>
                  <a:srgbClr val="C00000"/>
                </a:solidFill>
              </a:rPr>
              <a:t>розвиток креативного мислення, знань і вмінь їхнього застосовування у практичній діяльності у сфері майбутньої спеціальності;</a:t>
            </a:r>
            <a:endParaRPr lang="ru-UA" sz="2300" b="1" dirty="0">
              <a:solidFill>
                <a:srgbClr val="C00000"/>
              </a:solidFill>
            </a:endParaRPr>
          </a:p>
          <a:p>
            <a:pPr algn="just"/>
            <a:r>
              <a:rPr lang="uk-UA" sz="2300" b="1" dirty="0">
                <a:solidFill>
                  <a:srgbClr val="C00000"/>
                </a:solidFill>
              </a:rPr>
              <a:t>багатовекторний підхід до дослідження дискурсу (від когнітивного до комунікативного, від комунікативного до прагматичного аспектів);</a:t>
            </a:r>
            <a:endParaRPr lang="ru-UA" sz="2300" b="1" dirty="0">
              <a:solidFill>
                <a:srgbClr val="C00000"/>
              </a:solidFill>
            </a:endParaRPr>
          </a:p>
          <a:p>
            <a:pPr algn="just"/>
            <a:r>
              <a:rPr lang="uk-UA" sz="2300" b="1" dirty="0">
                <a:solidFill>
                  <a:srgbClr val="C00000"/>
                </a:solidFill>
              </a:rPr>
              <a:t>аналіз соціально-культурної специфіки різножанрових текстів, виявлення і пояснення лінгвістичних властивостей конкретних </a:t>
            </a:r>
            <a:r>
              <a:rPr lang="uk-UA" sz="2300" b="1" dirty="0" err="1">
                <a:solidFill>
                  <a:srgbClr val="C00000"/>
                </a:solidFill>
              </a:rPr>
              <a:t>іспанськомовних</a:t>
            </a:r>
            <a:r>
              <a:rPr lang="uk-UA" sz="2300" b="1" dirty="0">
                <a:solidFill>
                  <a:srgbClr val="C00000"/>
                </a:solidFill>
              </a:rPr>
              <a:t> текстів;</a:t>
            </a:r>
          </a:p>
          <a:p>
            <a:pPr algn="just"/>
            <a:r>
              <a:rPr lang="uk-UA" sz="2300" b="1" dirty="0">
                <a:solidFill>
                  <a:srgbClr val="C00000"/>
                </a:solidFill>
              </a:rPr>
              <a:t>підсумкова форма оцінювання - залік.</a:t>
            </a:r>
            <a:endParaRPr lang="ru-UA" sz="23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721883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4A44EC-9556-CE99-EC7E-2A62E18B6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5412" y="341523"/>
            <a:ext cx="9540263" cy="1421175"/>
          </a:xfrm>
          <a:pattFill prst="pct60">
            <a:fgClr>
              <a:srgbClr val="E2AD00"/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pPr algn="ctr"/>
            <a:r>
              <a:rPr lang="uk-UA" sz="2800" b="1" i="1" dirty="0">
                <a:solidFill>
                  <a:srgbClr val="B0590C"/>
                </a:solidFill>
              </a:rPr>
              <a:t>Текст і дискурс: основна проблематика та дослідницька методологія </a:t>
            </a:r>
            <a: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</a:t>
            </a:r>
            <a:r>
              <a:rPr lang="uk-UA" sz="1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кредити Е</a:t>
            </a:r>
            <a:r>
              <a:rPr lang="en-US" sz="1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CTS</a:t>
            </a:r>
            <a:r>
              <a:rPr lang="uk-UA" sz="1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90</a:t>
            </a:r>
            <a:r>
              <a:rPr lang="uk-UA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год.</a:t>
            </a:r>
            <a:br>
              <a:rPr lang="uk-UA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</a:t>
            </a:r>
            <a:r>
              <a:rPr lang="uk-UA" sz="2000" b="1" dirty="0">
                <a:solidFill>
                  <a:srgbClr val="FF9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2000" b="1" dirty="0" err="1">
                <a:solidFill>
                  <a:srgbClr val="FF9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К.ф.н</a:t>
            </a:r>
            <a:r>
              <a:rPr lang="uk-UA" sz="2000" b="1" dirty="0">
                <a:solidFill>
                  <a:srgbClr val="FF9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ДОЦ. НАВАРЕНКО І. А.)</a:t>
            </a:r>
            <a:br>
              <a:rPr lang="x-none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x-non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13BFE2-BBCE-F577-0C11-2BAA992FF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15732"/>
            <a:ext cx="10944225" cy="3670693"/>
          </a:xfrm>
          <a:pattFill prst="dotDmnd">
            <a:fgClr>
              <a:srgbClr val="E2AD00"/>
            </a:fgClr>
            <a:bgClr>
              <a:schemeClr val="bg1"/>
            </a:bgClr>
          </a:pattFill>
        </p:spPr>
        <p:txBody>
          <a:bodyPr>
            <a:normAutofit fontScale="77500" lnSpcReduction="20000"/>
          </a:bodyPr>
          <a:lstStyle/>
          <a:p>
            <a:pPr algn="just"/>
            <a:r>
              <a:rPr lang="uk-UA" sz="2100" b="1" dirty="0">
                <a:solidFill>
                  <a:srgbClr val="C00000"/>
                </a:solidFill>
              </a:rPr>
              <a:t>формування лінгвістичних </a:t>
            </a:r>
            <a:r>
              <a:rPr lang="uk-UA" sz="2100" b="1" dirty="0" err="1">
                <a:solidFill>
                  <a:srgbClr val="C00000"/>
                </a:solidFill>
              </a:rPr>
              <a:t>компетентностей</a:t>
            </a:r>
            <a:r>
              <a:rPr lang="uk-UA" sz="2100" b="1" dirty="0">
                <a:solidFill>
                  <a:srgbClr val="C00000"/>
                </a:solidFill>
              </a:rPr>
              <a:t>, спрямованих на вміння проникати у сутність тексту як самостійної лінгвістичної одиниці; віднаходити в ньому дискурсивні маркери, визначати інформаційну складову, вміти характеризувати його </a:t>
            </a:r>
            <a:r>
              <a:rPr lang="uk-UA" sz="2100" b="1" dirty="0" err="1">
                <a:solidFill>
                  <a:srgbClr val="C00000"/>
                </a:solidFill>
              </a:rPr>
              <a:t>ідейно</a:t>
            </a:r>
            <a:r>
              <a:rPr lang="uk-UA" sz="2100" b="1" dirty="0">
                <a:solidFill>
                  <a:srgbClr val="C00000"/>
                </a:solidFill>
              </a:rPr>
              <a:t>-естетичний, емоційний впливи на свідомість читача, вилучати з твору всі пласти закладеної в ньому експліцитної й імпліцитної інформації;</a:t>
            </a:r>
          </a:p>
          <a:p>
            <a:pPr algn="just"/>
            <a:r>
              <a:rPr lang="uk-UA" sz="2100" b="1" dirty="0">
                <a:solidFill>
                  <a:srgbClr val="C00000"/>
                </a:solidFill>
              </a:rPr>
              <a:t>розвиток креативного мислення, знань і вмінь їхнього застосовування у практичній діяльності у сфері майбутньої спеціальності;</a:t>
            </a:r>
            <a:endParaRPr lang="ru-UA" sz="2100" b="1" dirty="0">
              <a:solidFill>
                <a:srgbClr val="C00000"/>
              </a:solidFill>
            </a:endParaRPr>
          </a:p>
          <a:p>
            <a:pPr algn="just"/>
            <a:r>
              <a:rPr lang="uk-UA" sz="2100" b="1" dirty="0">
                <a:solidFill>
                  <a:srgbClr val="C00000"/>
                </a:solidFill>
              </a:rPr>
              <a:t>систематизація знань про текст і дискурс як мовленнєві дії, як комунікативні явища, що включають різні контексти (соціальні, історичні, психологічні, пов’язані з екстралінгвістичними факторами тощо); </a:t>
            </a:r>
            <a:endParaRPr lang="ru-UA" sz="2100" b="1" dirty="0">
              <a:solidFill>
                <a:srgbClr val="C00000"/>
              </a:solidFill>
            </a:endParaRPr>
          </a:p>
          <a:p>
            <a:pPr algn="just"/>
            <a:r>
              <a:rPr lang="uk-UA" sz="2100" b="1" dirty="0">
                <a:solidFill>
                  <a:srgbClr val="C00000"/>
                </a:solidFill>
              </a:rPr>
              <a:t>критичний аналіз сучасних підходів у визначенні понять текст і дискурс, окресленні головних параметрів, які характеризують </a:t>
            </a:r>
            <a:r>
              <a:rPr lang="uk-UA" sz="2100" b="1" dirty="0" err="1">
                <a:solidFill>
                  <a:srgbClr val="C00000"/>
                </a:solidFill>
              </a:rPr>
              <a:t>поліфункціональність</a:t>
            </a:r>
            <a:r>
              <a:rPr lang="uk-UA" sz="2100" b="1" dirty="0">
                <a:solidFill>
                  <a:srgbClr val="C00000"/>
                </a:solidFill>
              </a:rPr>
              <a:t> і </a:t>
            </a:r>
            <a:r>
              <a:rPr lang="uk-UA" sz="2100" b="1" dirty="0" err="1">
                <a:solidFill>
                  <a:srgbClr val="C00000"/>
                </a:solidFill>
              </a:rPr>
              <a:t>полісемантичність</a:t>
            </a:r>
            <a:r>
              <a:rPr lang="uk-UA" sz="2100" b="1" dirty="0">
                <a:solidFill>
                  <a:srgbClr val="C00000"/>
                </a:solidFill>
              </a:rPr>
              <a:t> цих феноменів, визначення перспективних напрямів сучасної лінгвістики у тлумаченні цих явищ з позиції теорії комунікації;</a:t>
            </a:r>
          </a:p>
          <a:p>
            <a:pPr algn="just"/>
            <a:r>
              <a:rPr lang="uk-UA" sz="2100" b="1" dirty="0">
                <a:solidFill>
                  <a:srgbClr val="C00000"/>
                </a:solidFill>
              </a:rPr>
              <a:t>підсумкова форма оцінювання - залік.</a:t>
            </a:r>
            <a:endParaRPr lang="ru-UA" sz="21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979284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rgbClr val="E2AD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4A44EC-9556-CE99-EC7E-2A62E18B6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5913" y="341524"/>
            <a:ext cx="9529762" cy="1344057"/>
          </a:xfrm>
          <a:pattFill prst="pct60">
            <a:fgClr>
              <a:srgbClr val="E2AD00"/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pPr algn="ctr"/>
            <a:r>
              <a:rPr lang="uk-UA" sz="2800" b="1" dirty="0">
                <a:solidFill>
                  <a:srgbClr val="B0590C"/>
                </a:solidFill>
              </a:rPr>
              <a:t>Теорія </a:t>
            </a:r>
            <a:r>
              <a:rPr lang="uk-UA" sz="2800" b="1" dirty="0" err="1">
                <a:solidFill>
                  <a:srgbClr val="B0590C"/>
                </a:solidFill>
              </a:rPr>
              <a:t>наративу</a:t>
            </a:r>
            <a:r>
              <a:rPr lang="uk-UA" sz="2800" b="1" dirty="0">
                <a:solidFill>
                  <a:srgbClr val="B0590C"/>
                </a:solidFill>
              </a:rPr>
              <a:t>: школи, методи, перспективи</a:t>
            </a:r>
            <a:b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b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</a:t>
            </a:r>
            <a:r>
              <a:rPr lang="uk-UA" sz="1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кредити Е</a:t>
            </a:r>
            <a:r>
              <a:rPr lang="en-US" sz="1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CTS</a:t>
            </a:r>
            <a:r>
              <a:rPr lang="uk-UA" sz="1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90</a:t>
            </a:r>
            <a:r>
              <a:rPr lang="uk-UA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год.</a:t>
            </a:r>
            <a:br>
              <a:rPr lang="uk-UA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</a:t>
            </a:r>
            <a:r>
              <a:rPr lang="uk-UA" sz="2000" b="1" dirty="0">
                <a:solidFill>
                  <a:srgbClr val="FF9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2000" b="1" dirty="0" err="1">
                <a:solidFill>
                  <a:srgbClr val="FF9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к.ф.н</a:t>
            </a:r>
            <a:r>
              <a:rPr lang="uk-UA" sz="2000" b="1" dirty="0">
                <a:solidFill>
                  <a:srgbClr val="FF9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доц. НАВАРЕНКО І. А.)</a:t>
            </a:r>
            <a:br>
              <a:rPr lang="x-none" sz="2800" b="1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x-non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13BFE2-BBCE-F577-0C11-2BAA992FF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506" y="2015732"/>
            <a:ext cx="11655846" cy="3801174"/>
          </a:xfrm>
          <a:pattFill prst="dotDmnd">
            <a:fgClr>
              <a:srgbClr val="E2AD00"/>
            </a:fgClr>
            <a:bgClr>
              <a:schemeClr val="bg1"/>
            </a:bgClr>
          </a:pattFill>
        </p:spPr>
        <p:txBody>
          <a:bodyPr>
            <a:normAutofit fontScale="62500" lnSpcReduction="20000"/>
          </a:bodyPr>
          <a:lstStyle/>
          <a:p>
            <a:pPr algn="just"/>
            <a:r>
              <a:rPr lang="uk-UA" sz="2900" b="1" dirty="0">
                <a:solidFill>
                  <a:srgbClr val="C00000"/>
                </a:solidFill>
              </a:rPr>
              <a:t>основи системних теоретико-методологічних і практичних знань із проблематики лінгвістичної теорії інтерпретації тексту;</a:t>
            </a:r>
          </a:p>
          <a:p>
            <a:pPr algn="just"/>
            <a:r>
              <a:rPr lang="uk-UA" sz="2900" b="1" dirty="0">
                <a:solidFill>
                  <a:srgbClr val="C00000"/>
                </a:solidFill>
              </a:rPr>
              <a:t>найважливіші положення про прийоми і методи </a:t>
            </a:r>
            <a:r>
              <a:rPr lang="uk-UA" sz="2900" b="1" dirty="0" err="1">
                <a:solidFill>
                  <a:srgbClr val="C00000"/>
                </a:solidFill>
              </a:rPr>
              <a:t>лінгвонаратології</a:t>
            </a:r>
            <a:r>
              <a:rPr lang="uk-UA" sz="2900" b="1" dirty="0">
                <a:solidFill>
                  <a:srgbClr val="C00000"/>
                </a:solidFill>
              </a:rPr>
              <a:t> при аналізі та інтерпретації художнього тексту; визначаються типологія оповідачів і шляхи співвідношення виразних засобів синтаксичного / лексичного рівнів із лінгвістичними засобами експлікації / імплікації цієї категорії у художніх текстах різних історико-культурних епох; </a:t>
            </a:r>
            <a:r>
              <a:rPr lang="uk-UA" sz="2900" b="1" dirty="0" err="1">
                <a:solidFill>
                  <a:srgbClr val="C00000"/>
                </a:solidFill>
              </a:rPr>
              <a:t>фокалізація</a:t>
            </a:r>
            <a:r>
              <a:rPr lang="uk-UA" sz="2900" b="1" dirty="0">
                <a:solidFill>
                  <a:srgbClr val="C00000"/>
                </a:solidFill>
              </a:rPr>
              <a:t> як перспектива бачення в художньому тексті і шляхи співвідношення виразних засобів граматичного / лексичного / стилістичного рівнів із лінгвістичними засобами вираження та реалізації цієї категорії; узагальнюється методика аналізу тексту з огляду на його </a:t>
            </a:r>
            <a:r>
              <a:rPr lang="uk-UA" sz="2900" b="1" dirty="0" err="1">
                <a:solidFill>
                  <a:srgbClr val="C00000"/>
                </a:solidFill>
              </a:rPr>
              <a:t>лінгвонаративні</a:t>
            </a:r>
            <a:r>
              <a:rPr lang="uk-UA" sz="2900" b="1" dirty="0">
                <a:solidFill>
                  <a:srgbClr val="C00000"/>
                </a:solidFill>
              </a:rPr>
              <a:t> особливості; </a:t>
            </a:r>
          </a:p>
          <a:p>
            <a:pPr algn="just"/>
            <a:r>
              <a:rPr lang="uk-UA" sz="2900" b="1" dirty="0">
                <a:solidFill>
                  <a:srgbClr val="C00000"/>
                </a:solidFill>
              </a:rPr>
              <a:t>2 тематичні модулі «Теорія </a:t>
            </a:r>
            <a:r>
              <a:rPr lang="uk-UA" sz="2900" b="1" dirty="0" err="1">
                <a:solidFill>
                  <a:srgbClr val="C00000"/>
                </a:solidFill>
              </a:rPr>
              <a:t>наративу</a:t>
            </a:r>
            <a:r>
              <a:rPr lang="uk-UA" sz="2900" b="1" dirty="0">
                <a:solidFill>
                  <a:srgbClr val="C00000"/>
                </a:solidFill>
              </a:rPr>
              <a:t>: школи, методи, перспективи» та «Текст як </a:t>
            </a:r>
            <a:r>
              <a:rPr lang="uk-UA" sz="2900" b="1" dirty="0" err="1">
                <a:solidFill>
                  <a:srgbClr val="C00000"/>
                </a:solidFill>
              </a:rPr>
              <a:t>лінгвокогнітивний</a:t>
            </a:r>
            <a:r>
              <a:rPr lang="uk-UA" sz="2900" b="1" dirty="0">
                <a:solidFill>
                  <a:srgbClr val="C00000"/>
                </a:solidFill>
              </a:rPr>
              <a:t> і </a:t>
            </a:r>
            <a:r>
              <a:rPr lang="uk-UA" sz="2900" b="1" dirty="0" err="1">
                <a:solidFill>
                  <a:srgbClr val="C00000"/>
                </a:solidFill>
              </a:rPr>
              <a:t>лінгвокультурологічний</a:t>
            </a:r>
            <a:r>
              <a:rPr lang="uk-UA" sz="2900" b="1" dirty="0">
                <a:solidFill>
                  <a:srgbClr val="C00000"/>
                </a:solidFill>
              </a:rPr>
              <a:t> продукт певної історико-літературної та культурної доби», зміст яких розкривається у процесі вивчення відповідних тем;</a:t>
            </a:r>
          </a:p>
          <a:p>
            <a:pPr algn="just"/>
            <a:r>
              <a:rPr lang="uk-UA" sz="2900" b="1" dirty="0">
                <a:solidFill>
                  <a:srgbClr val="C00000"/>
                </a:solidFill>
              </a:rPr>
              <a:t>підсумкова форма оцінювання – залік.</a:t>
            </a:r>
          </a:p>
          <a:p>
            <a:pPr algn="just"/>
            <a:endParaRPr lang="ru-UA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772743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4A44EC-9556-CE99-EC7E-2A62E18B6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5913" y="341524"/>
            <a:ext cx="9529762" cy="1465242"/>
          </a:xfrm>
          <a:pattFill prst="pct60">
            <a:fgClr>
              <a:srgbClr val="E2AD00"/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pPr algn="ctr"/>
            <a:r>
              <a:rPr lang="uk-UA" sz="2800" b="1" i="1" dirty="0">
                <a:solidFill>
                  <a:srgbClr val="B0590C"/>
                </a:solidFill>
              </a:rPr>
              <a:t>ІСПАНОМОВНИЙ публіцистичний дискурс: </a:t>
            </a:r>
            <a:br>
              <a:rPr lang="uk-UA" sz="2800" b="1" i="1" dirty="0">
                <a:solidFill>
                  <a:srgbClr val="B0590C"/>
                </a:solidFill>
              </a:rPr>
            </a:br>
            <a:r>
              <a:rPr lang="uk-UA" sz="2800" b="1" i="1" dirty="0">
                <a:solidFill>
                  <a:srgbClr val="B0590C"/>
                </a:solidFill>
              </a:rPr>
              <a:t>семантика і прагматика</a:t>
            </a:r>
            <a:r>
              <a:rPr lang="ru-UA" sz="2800" b="1" i="1" dirty="0">
                <a:solidFill>
                  <a:srgbClr val="B0590C"/>
                </a:solidFill>
              </a:rPr>
              <a:t> </a:t>
            </a:r>
            <a:br>
              <a:rPr lang="uk-UA" sz="2800" b="1" dirty="0">
                <a:solidFill>
                  <a:srgbClr val="B0590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800" b="1" dirty="0">
                <a:solidFill>
                  <a:srgbClr val="B059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</a:t>
            </a:r>
            <a:r>
              <a:rPr lang="uk-UA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кредити Е</a:t>
            </a:r>
            <a:r>
              <a:rPr lang="en-US" sz="1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CTS</a:t>
            </a:r>
            <a:r>
              <a:rPr lang="uk-UA" sz="1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90 год.</a:t>
            </a:r>
            <a:r>
              <a:rPr lang="uk-UA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uk-UA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</a:t>
            </a:r>
            <a:r>
              <a:rPr lang="uk-UA" sz="2000" b="1" dirty="0">
                <a:solidFill>
                  <a:srgbClr val="FF9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2000" b="1" dirty="0" err="1">
                <a:solidFill>
                  <a:srgbClr val="FF9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к.ф.н</a:t>
            </a:r>
            <a:r>
              <a:rPr lang="uk-UA" sz="2000" b="1" dirty="0">
                <a:solidFill>
                  <a:srgbClr val="FF9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ПРОФ. СКРОБОТ А. І.)</a:t>
            </a:r>
            <a:br>
              <a:rPr lang="x-none" sz="2800" b="1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x-non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13BFE2-BBCE-F577-0C11-2BAA992FF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15732"/>
            <a:ext cx="10944225" cy="3670693"/>
          </a:xfrm>
          <a:pattFill prst="dotDmnd">
            <a:fgClr>
              <a:srgbClr val="E2AD00"/>
            </a:fgClr>
            <a:bgClr>
              <a:schemeClr val="bg1"/>
            </a:bgClr>
          </a:pattFill>
        </p:spPr>
        <p:txBody>
          <a:bodyPr>
            <a:normAutofit fontScale="77500" lnSpcReduction="20000"/>
          </a:bodyPr>
          <a:lstStyle/>
          <a:p>
            <a:pPr algn="just"/>
            <a:r>
              <a:rPr lang="uk-UA" sz="2300" b="1" dirty="0">
                <a:solidFill>
                  <a:srgbClr val="C00000"/>
                </a:solidFill>
              </a:rPr>
              <a:t>формування поглиблених знань організації і функціонування системи іспанської мови; </a:t>
            </a:r>
          </a:p>
          <a:p>
            <a:pPr algn="just"/>
            <a:r>
              <a:rPr lang="uk-UA" sz="2300" b="1" dirty="0">
                <a:solidFill>
                  <a:srgbClr val="C00000"/>
                </a:solidFill>
              </a:rPr>
              <a:t>визначення структурно-семантичних та функціонально-прагматичних характеристик іспаномовного публіцистичного дискурсу; виявлення </a:t>
            </a:r>
            <a:r>
              <a:rPr lang="uk-UA" sz="2300" b="1" dirty="0" err="1">
                <a:solidFill>
                  <a:srgbClr val="C00000"/>
                </a:solidFill>
              </a:rPr>
              <a:t>мовних</a:t>
            </a:r>
            <a:r>
              <a:rPr lang="uk-UA" sz="2300" b="1" dirty="0">
                <a:solidFill>
                  <a:srgbClr val="C00000"/>
                </a:solidFill>
              </a:rPr>
              <a:t> та позамовних функцій запозичень у реалізації комунікативно-прагматичних стратегій сучасного іспаномовного публіцистичного дискурсу;</a:t>
            </a:r>
            <a:endParaRPr lang="ru-UA" sz="2300" b="1" dirty="0">
              <a:solidFill>
                <a:srgbClr val="C00000"/>
              </a:solidFill>
            </a:endParaRPr>
          </a:p>
          <a:p>
            <a:pPr algn="just"/>
            <a:r>
              <a:rPr lang="uk-UA" sz="2300" b="1" dirty="0">
                <a:solidFill>
                  <a:srgbClr val="C00000"/>
                </a:solidFill>
              </a:rPr>
              <a:t>1 </a:t>
            </a:r>
            <a:r>
              <a:rPr lang="uk-UA" sz="2300" b="1" dirty="0" err="1">
                <a:solidFill>
                  <a:srgbClr val="C00000"/>
                </a:solidFill>
              </a:rPr>
              <a:t>тематичноий</a:t>
            </a:r>
            <a:r>
              <a:rPr lang="uk-UA" sz="2300" b="1" dirty="0">
                <a:solidFill>
                  <a:srgbClr val="C00000"/>
                </a:solidFill>
              </a:rPr>
              <a:t> модуль «Семантика та прагматика іспаномовного публіцистичного дискурсу», зміст якого розкривається у процесі вивчення 5 відповідних тем: 1. Структурно-семантичний аспект іспаномовного публіцистичного дискурсу. 2. Усний іспаномовний публіцистичний дискурс. 3. Елементи літературного стилю в іспаномовному публіцистичному дискурсі. 4. Експресивний синтаксис іспаномовного публіцистичного дискурсу 5. Функціонально-прагматичний аспект іспаномовного публіцистичного дискурсу;</a:t>
            </a:r>
            <a:endParaRPr lang="ru-UA" sz="2300" b="1" dirty="0">
              <a:solidFill>
                <a:srgbClr val="C00000"/>
              </a:solidFill>
            </a:endParaRPr>
          </a:p>
          <a:p>
            <a:pPr algn="just"/>
            <a:r>
              <a:rPr lang="uk-UA" sz="2300" b="1" dirty="0">
                <a:solidFill>
                  <a:srgbClr val="C00000"/>
                </a:solidFill>
                <a:cs typeface="Arial" panose="020B0604020202020204" pitchFamily="34" charset="0"/>
              </a:rPr>
              <a:t>підсумкова форма оцінювання - залік</a:t>
            </a:r>
            <a:r>
              <a:rPr lang="uk-UA" sz="23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UA" sz="23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x-none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483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4A44EC-9556-CE99-EC7E-2A62E18B6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5913" y="341524"/>
            <a:ext cx="9529762" cy="1287251"/>
          </a:xfrm>
          <a:pattFill prst="pct60">
            <a:fgClr>
              <a:srgbClr val="E2AD00"/>
            </a:fgClr>
            <a:bgClr>
              <a:schemeClr val="bg1"/>
            </a:bgClr>
          </a:pattFill>
        </p:spPr>
        <p:txBody>
          <a:bodyPr>
            <a:noAutofit/>
          </a:bodyPr>
          <a:lstStyle/>
          <a:p>
            <a:pPr algn="ctr"/>
            <a:r>
              <a:rPr lang="uk-UA" sz="2800" b="1" i="1" dirty="0" err="1">
                <a:solidFill>
                  <a:srgbClr val="B0590C"/>
                </a:solidFill>
              </a:rPr>
              <a:t>Мовна</a:t>
            </a:r>
            <a:r>
              <a:rPr lang="uk-UA" sz="2800" b="1" i="1" dirty="0">
                <a:solidFill>
                  <a:srgbClr val="B0590C"/>
                </a:solidFill>
              </a:rPr>
              <a:t> особистість і дискурс</a:t>
            </a:r>
            <a:br>
              <a:rPr lang="uk-UA" sz="2800" b="1" dirty="0">
                <a:solidFill>
                  <a:srgbClr val="BB67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800" b="1" dirty="0">
                <a:solidFill>
                  <a:srgbClr val="BB67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</a:t>
            </a:r>
            <a:r>
              <a:rPr lang="uk-UA" sz="1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кредити Е</a:t>
            </a:r>
            <a:r>
              <a:rPr lang="en-US" sz="1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CTS</a:t>
            </a:r>
            <a:r>
              <a:rPr lang="uk-UA" sz="16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 90</a:t>
            </a:r>
            <a:r>
              <a:rPr lang="uk-UA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год.</a:t>
            </a:r>
            <a:b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</a:t>
            </a:r>
            <a:r>
              <a:rPr lang="uk-UA" sz="2000" b="1" dirty="0">
                <a:solidFill>
                  <a:srgbClr val="FF9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2000" b="1" dirty="0" err="1">
                <a:solidFill>
                  <a:srgbClr val="FF9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к.ф.н</a:t>
            </a:r>
            <a:r>
              <a:rPr lang="uk-UA" sz="2000" b="1" dirty="0">
                <a:solidFill>
                  <a:srgbClr val="FF96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ДОЦ. НАВАРЕНКО І. А.)</a:t>
            </a:r>
            <a:br>
              <a:rPr lang="x-none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x-none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13BFE2-BBCE-F577-0C11-2BAA992FF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946" y="1916936"/>
            <a:ext cx="11193136" cy="3769490"/>
          </a:xfrm>
          <a:pattFill prst="dotDmnd">
            <a:fgClr>
              <a:srgbClr val="E2AD00"/>
            </a:fgClr>
            <a:bgClr>
              <a:schemeClr val="bg1"/>
            </a:bgClr>
          </a:pattFill>
        </p:spPr>
        <p:txBody>
          <a:bodyPr>
            <a:normAutofit fontScale="77500" lnSpcReduction="20000"/>
          </a:bodyPr>
          <a:lstStyle/>
          <a:p>
            <a:pPr algn="just"/>
            <a:r>
              <a:rPr lang="uk-UA" b="1" dirty="0">
                <a:solidFill>
                  <a:srgbClr val="C00000"/>
                </a:solidFill>
              </a:rPr>
              <a:t>основи системних теоретико-методологічних і практичних знань із проблематики лінгвістичної теорії інтерпретації тексту;</a:t>
            </a:r>
          </a:p>
          <a:p>
            <a:pPr algn="just"/>
            <a:r>
              <a:rPr lang="uk-UA" b="1" dirty="0">
                <a:solidFill>
                  <a:srgbClr val="C00000"/>
                </a:solidFill>
              </a:rPr>
              <a:t>ознайомлення із методологією і методами наукового дослідження тексту в </a:t>
            </a:r>
            <a:r>
              <a:rPr lang="uk-UA" b="1" dirty="0" err="1">
                <a:solidFill>
                  <a:srgbClr val="C00000"/>
                </a:solidFill>
              </a:rPr>
              <a:t>імплікаційному</a:t>
            </a:r>
            <a:r>
              <a:rPr lang="uk-UA" b="1" dirty="0">
                <a:solidFill>
                  <a:srgbClr val="C00000"/>
                </a:solidFill>
              </a:rPr>
              <a:t> та </a:t>
            </a:r>
            <a:r>
              <a:rPr lang="uk-UA" b="1" dirty="0" err="1">
                <a:solidFill>
                  <a:srgbClr val="C00000"/>
                </a:solidFill>
              </a:rPr>
              <a:t>експлікаційному</a:t>
            </a:r>
            <a:r>
              <a:rPr lang="uk-UA" b="1" dirty="0">
                <a:solidFill>
                  <a:srgbClr val="C00000"/>
                </a:solidFill>
              </a:rPr>
              <a:t> аспектах семантики тексту в контексті сучасних лінгвістичних парадигм</a:t>
            </a:r>
            <a:r>
              <a:rPr lang="uk-UA" b="1">
                <a:solidFill>
                  <a:srgbClr val="C00000"/>
                </a:solidFill>
              </a:rPr>
              <a:t>; </a:t>
            </a:r>
          </a:p>
          <a:p>
            <a:pPr algn="just"/>
            <a:r>
              <a:rPr lang="uk-UA" b="1">
                <a:solidFill>
                  <a:srgbClr val="C00000"/>
                </a:solidFill>
              </a:rPr>
              <a:t>систематизується </a:t>
            </a:r>
            <a:r>
              <a:rPr lang="uk-UA" b="1" dirty="0">
                <a:solidFill>
                  <a:srgbClr val="C00000"/>
                </a:solidFill>
              </a:rPr>
              <a:t>інформація про мову, мислення, текст, стиль, </a:t>
            </a:r>
            <a:r>
              <a:rPr lang="uk-UA" b="1" dirty="0" err="1">
                <a:solidFill>
                  <a:srgbClr val="C00000"/>
                </a:solidFill>
              </a:rPr>
              <a:t>ідіостиль</a:t>
            </a:r>
            <a:r>
              <a:rPr lang="uk-UA" b="1" dirty="0">
                <a:solidFill>
                  <a:srgbClr val="C00000"/>
                </a:solidFill>
              </a:rPr>
              <a:t>, норму, контекст, виразний засіб, стилістичний прийом; застосовуються основні положення про експресивний синтаксис, стилістичну семасіологію та стилістичну диференціацію іспанської мови; здобуваються навики комплексного лінгвістичного аналізу текстів різних стилів і жанрів з метою визначення ролі та місця </a:t>
            </a:r>
            <a:r>
              <a:rPr lang="uk-UA" b="1" dirty="0" err="1">
                <a:solidFill>
                  <a:srgbClr val="C00000"/>
                </a:solidFill>
              </a:rPr>
              <a:t>мовних</a:t>
            </a:r>
            <a:r>
              <a:rPr lang="uk-UA" b="1" dirty="0">
                <a:solidFill>
                  <a:srgbClr val="C00000"/>
                </a:solidFill>
              </a:rPr>
              <a:t> (фонетичних, граматичних, лексичних, словотвірних, стилістичних) засобів у побудові смислової перспективи тексту;</a:t>
            </a:r>
            <a:endParaRPr lang="ru-UA" b="1" dirty="0">
              <a:solidFill>
                <a:srgbClr val="C00000"/>
              </a:solidFill>
            </a:endParaRPr>
          </a:p>
          <a:p>
            <a:pPr algn="just"/>
            <a:r>
              <a:rPr lang="uk-UA" b="1" dirty="0">
                <a:solidFill>
                  <a:srgbClr val="C00000"/>
                </a:solidFill>
              </a:rPr>
              <a:t>2 тематичні модулі «</a:t>
            </a:r>
            <a:r>
              <a:rPr lang="uk-UA" b="1" dirty="0" err="1">
                <a:solidFill>
                  <a:srgbClr val="C00000"/>
                </a:solidFill>
              </a:rPr>
              <a:t>Мовна</a:t>
            </a:r>
            <a:r>
              <a:rPr lang="uk-UA" b="1" dirty="0">
                <a:solidFill>
                  <a:srgbClr val="C00000"/>
                </a:solidFill>
              </a:rPr>
              <a:t> особистість і дискурс» та «Текст як </a:t>
            </a:r>
            <a:r>
              <a:rPr lang="uk-UA" b="1" dirty="0" err="1">
                <a:solidFill>
                  <a:srgbClr val="C00000"/>
                </a:solidFill>
              </a:rPr>
              <a:t>лінгвокогнітивний</a:t>
            </a:r>
            <a:r>
              <a:rPr lang="uk-UA" b="1" dirty="0">
                <a:solidFill>
                  <a:srgbClr val="C00000"/>
                </a:solidFill>
              </a:rPr>
              <a:t> і </a:t>
            </a:r>
            <a:r>
              <a:rPr lang="uk-UA" b="1" dirty="0" err="1">
                <a:solidFill>
                  <a:srgbClr val="C00000"/>
                </a:solidFill>
              </a:rPr>
              <a:t>лінгвокультурологічний</a:t>
            </a:r>
            <a:r>
              <a:rPr lang="uk-UA" b="1" dirty="0">
                <a:solidFill>
                  <a:srgbClr val="C00000"/>
                </a:solidFill>
              </a:rPr>
              <a:t> продукт певної історико-літературної та культурної доби», зміст яких розкривається у процесі вивчення відповідних тем;</a:t>
            </a:r>
            <a:endParaRPr lang="ru-UA" b="1" dirty="0">
              <a:solidFill>
                <a:srgbClr val="C00000"/>
              </a:solidFill>
            </a:endParaRPr>
          </a:p>
          <a:p>
            <a:pPr algn="just"/>
            <a:r>
              <a:rPr lang="uk-UA" b="1" dirty="0">
                <a:solidFill>
                  <a:srgbClr val="C00000"/>
                </a:solidFill>
              </a:rPr>
              <a:t>підсумкова форма оцінювання – залік.</a:t>
            </a:r>
            <a:endParaRPr lang="ru-UA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2438063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Галерея</Template>
  <TotalTime>301</TotalTime>
  <Words>984</Words>
  <Application>Microsoft Macintosh PowerPoint</Application>
  <PresentationFormat>Широкоэкранный</PresentationFormat>
  <Paragraphs>38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Gill Sans MT</vt:lpstr>
      <vt:lpstr>Галерея</vt:lpstr>
      <vt:lpstr>Дисципліни за вибором  для спеціальностей  035 Філологія та 014 Середня освіта ДРУГИЙ  (МАГІСТЕРСЬКИй) рівень </vt:lpstr>
      <vt:lpstr>Актуальні проблеми Лінгвістики тексту                                                                     3 кредити ЕCTS / 90 год.                                                                              (К.ф.н., ДОЦ. НАВАРЕНКО І. А.) </vt:lpstr>
      <vt:lpstr>Дискурсологія текстів різних жанрів                                                           3 кредити ЕCTS / 90 год.                                                                                             (К.ф.н., ДОЦ. НАВАРЕНКО І. А.) </vt:lpstr>
      <vt:lpstr>Текст і дискурс: основна проблематика та дослідницька методологія                                                                                                 3 кредити ЕCTS / 90 год.                                                                            (К.ф.н., ДОЦ. НАВАРЕНКО І. А.) </vt:lpstr>
      <vt:lpstr>Теорія наративу: школи, методи, перспективи                                                                                                            3 кредити ЕCTS / 90 год.                                                                       (к.ф.н., доц. НАВАРЕНКО І. А.) </vt:lpstr>
      <vt:lpstr>ІСПАНОМОВНИЙ публіцистичний дискурс:  семантика і прагматика                                                                   3 кредити ЕCTS / 90 год.                                                                                                   (к.ф.н., ПРОФ. СКРОБОТ А. І.) </vt:lpstr>
      <vt:lpstr>Мовна особистість і дискурс                                                                   3 кредити ЕCTS / 90 год.                                                                           (к.ф.н., ДОЦ. НАВАРЕНКО І. А.)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Дисципліни за вибором перший  (бакалаврський) рівень </dc:title>
  <dc:creator>Руслана Савчук</dc:creator>
  <cp:lastModifiedBy>Руслана Савчук</cp:lastModifiedBy>
  <cp:revision>63</cp:revision>
  <dcterms:created xsi:type="dcterms:W3CDTF">2022-05-30T13:23:18Z</dcterms:created>
  <dcterms:modified xsi:type="dcterms:W3CDTF">2022-10-08T08:34:16Z</dcterms:modified>
</cp:coreProperties>
</file>